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sldIdLst>
    <p:sldId id="256" r:id="rId5"/>
    <p:sldId id="262" r:id="rId6"/>
    <p:sldId id="259" r:id="rId7"/>
    <p:sldId id="265" r:id="rId8"/>
    <p:sldId id="266" r:id="rId9"/>
    <p:sldId id="267" r:id="rId10"/>
    <p:sldId id="269" r:id="rId11"/>
    <p:sldId id="268" r:id="rId12"/>
    <p:sldId id="301" r:id="rId13"/>
    <p:sldId id="302" r:id="rId14"/>
    <p:sldId id="270" r:id="rId15"/>
    <p:sldId id="305" r:id="rId16"/>
    <p:sldId id="306" r:id="rId17"/>
    <p:sldId id="307" r:id="rId18"/>
    <p:sldId id="310" r:id="rId19"/>
    <p:sldId id="311" r:id="rId20"/>
    <p:sldId id="308" r:id="rId21"/>
    <p:sldId id="312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79" r:id="rId32"/>
    <p:sldId id="281" r:id="rId33"/>
    <p:sldId id="282" r:id="rId34"/>
    <p:sldId id="303" r:id="rId35"/>
    <p:sldId id="304" r:id="rId36"/>
    <p:sldId id="283" r:id="rId37"/>
    <p:sldId id="284" r:id="rId38"/>
    <p:sldId id="285" r:id="rId39"/>
    <p:sldId id="286" r:id="rId40"/>
    <p:sldId id="287" r:id="rId41"/>
    <p:sldId id="288" r:id="rId42"/>
    <p:sldId id="290" r:id="rId43"/>
    <p:sldId id="289" r:id="rId44"/>
    <p:sldId id="291" r:id="rId45"/>
    <p:sldId id="293" r:id="rId46"/>
    <p:sldId id="292" r:id="rId47"/>
    <p:sldId id="294" r:id="rId48"/>
    <p:sldId id="295" r:id="rId49"/>
    <p:sldId id="296" r:id="rId50"/>
    <p:sldId id="298" r:id="rId51"/>
    <p:sldId id="299" r:id="rId52"/>
    <p:sldId id="309" r:id="rId53"/>
    <p:sldId id="300" r:id="rId54"/>
    <p:sldId id="297" r:id="rId5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C72E7-1AC8-4769-8510-C8FBA4EE0D31}" type="datetimeFigureOut">
              <a:rPr lang="nl-NL" smtClean="0"/>
              <a:t>28-09-2020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6F6A5-1236-40E7-B937-7650038E63C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352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F436-0D9D-46AD-BEFF-5E111B7B3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7BDE8-4FB5-4522-BEB2-CB4D9D428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33C5D-99D5-4165-B1F8-06B37021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59A6-9BE8-4C30-961C-4CAF7195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5B115A1C-F137-473C-B049-8E2E1D438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09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E8A-1C31-4B80-8E0E-FA8EE7EA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7039C-9E8F-49C2-A124-D628993DB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C1EB7-C34F-4E92-8B14-28B78863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F4EAA-ABFC-4164-BDD9-D6C18344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AA2390CE-E4A9-42B0-B346-6C3BF875E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97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A7D13-05FB-4F56-9DD4-53C5B300C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630CA-2274-448F-B50F-D48D280FD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17B21-54CC-48E7-894A-27142611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7B17-C995-407A-9DC9-4DE969B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4359B83E-457B-4A56-97E8-EF80F65107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89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F329-0391-403E-893E-D576018A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DF60-B5C5-4B67-9C59-D776B1162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592F-54D9-46E8-91E8-E3155C6A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E3E60-7A04-4ACB-A597-49AF9D1E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0FE4EE32-EE92-49A9-B978-9AF46FFCEE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21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EC57-5DD0-4A03-BF25-28F500D6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A68C0-D0E2-4B3B-8DF5-99D3AE482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4D37-B5E3-465E-AB9F-1A46C3CB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7BA4-8DAB-4D1A-8C7A-0034BED3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B4FFACBE-778B-452B-B7B2-D991B629EC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5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4064-BB62-46B8-9CC2-D029177E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F1E0-3B14-45A4-A725-D5051F77C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A2AD-DE0E-4543-BF32-97E616584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8A81F-A3D5-45B8-A8C9-BF8B4345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8AD99-EEEA-444C-A59A-65F3888F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6E2A276F-6FEF-4ED3-85CF-E9CF75454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75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7D37-7754-4A9C-BCC6-11C47E92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75442-2125-4972-A200-5E35EC3A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EFCD3-FF8C-4968-9CED-85E6346B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A86E1-83D0-49D4-A54B-9F17BF050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C060A-6098-4350-8720-54C7423C6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82D38-0587-46DF-BC2F-54BCA516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EDE6AB-74D5-42F1-A4DE-5A6E0B56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785A4D-427F-44CB-8E0A-B101B55E5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71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9489-85CB-4669-ACBD-78EF5FE9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E259A-9F68-4D64-B695-B05BF20B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5463-B67C-4CFD-B89A-A5AC4049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fbeelding 9">
            <a:extLst>
              <a:ext uri="{FF2B5EF4-FFF2-40B4-BE49-F238E27FC236}">
                <a16:creationId xmlns:a16="http://schemas.microsoft.com/office/drawing/2014/main" id="{4E1FECAE-E5B2-4686-BED7-57C4C269E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88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75913-F874-4ACB-BF38-06993DE4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8B41A-AEDF-4412-BB53-522D256D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5" name="Afbeelding 9">
            <a:extLst>
              <a:ext uri="{FF2B5EF4-FFF2-40B4-BE49-F238E27FC236}">
                <a16:creationId xmlns:a16="http://schemas.microsoft.com/office/drawing/2014/main" id="{003DCD53-61B3-4260-9781-C03ECF355E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99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5079-FBD9-4B6E-93BC-C2C72C3D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FB345-DC72-4009-80DF-ADF36B45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4BB79-2FE3-4EEC-A47B-F6AA444FC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04493-2A24-4F5A-99BE-DED35B9A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3EAAD-7F90-46F6-8777-C00D5AD3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F5965B39-71B2-49D0-86D7-1658D734E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023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C5DE-40EB-400F-BB8C-DD4CE993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676FA-A76F-4435-A2C2-2AD6DBB5C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88418-CE82-4860-B21C-19BC3A38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901AD-1CEA-40EE-8192-D18DA32C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D7769-3DBE-45F4-9D6C-319778BC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6E6FBEF1-7C0B-499C-A27C-52802B84C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982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7109B4-6259-4B71-963F-E6EF909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9CCA7-0EF3-49F7-943E-25DD645B6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F321C-7E99-47F2-9215-9A27ED0A1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2F29F-60CE-435D-911D-C4361140EDDE}" type="datetimeFigureOut">
              <a:rPr lang="nl-NL" smtClean="0"/>
              <a:t>28-09-2020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2F472-351E-4F7F-B8E9-339BDFCA7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653A4-AF1B-4E4A-ACF4-770CE4B00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71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ontent/a2901ce8-5eb7-4633-b89c-cbdf5b386938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ontent/a2901ce8-5eb7-4633-b89c-cbdf5b38693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r4ds.had.co.nz/visualiz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7D5AF9D-B0DC-43A3-AAC6-1547D97B9220}"/>
              </a:ext>
            </a:extLst>
          </p:cNvPr>
          <p:cNvSpPr txBox="1">
            <a:spLocks/>
          </p:cNvSpPr>
          <p:nvPr/>
        </p:nvSpPr>
        <p:spPr>
          <a:xfrm>
            <a:off x="3275597" y="5316032"/>
            <a:ext cx="5643960" cy="43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 L. Oberski &amp; Erik-Jan van Kesteren</a:t>
            </a:r>
            <a:endParaRPr lang="nl-NL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A0C7FD2C-79F4-4035-B87B-567FCDEE550A}"/>
              </a:ext>
            </a:extLst>
          </p:cNvPr>
          <p:cNvSpPr txBox="1">
            <a:spLocks/>
          </p:cNvSpPr>
          <p:nvPr/>
        </p:nvSpPr>
        <p:spPr>
          <a:xfrm>
            <a:off x="2407508" y="5754848"/>
            <a:ext cx="7376984" cy="867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Methodology &amp; Statistics</a:t>
            </a:r>
          </a:p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Utrecht University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150EB-C963-4057-9C23-EDF2C9EC6773}"/>
              </a:ext>
            </a:extLst>
          </p:cNvPr>
          <p:cNvSpPr/>
          <p:nvPr/>
        </p:nvSpPr>
        <p:spPr>
          <a:xfrm>
            <a:off x="620785" y="1342238"/>
            <a:ext cx="11308360" cy="236069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and Data Analysis</a:t>
            </a:r>
          </a:p>
          <a:p>
            <a:pPr algn="ctr"/>
            <a:r>
              <a:rPr lang="en-US" altLang="nl-NL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A95B730-DEB8-45EC-95F6-9E624B67ABF0}"/>
              </a:ext>
            </a:extLst>
          </p:cNvPr>
          <p:cNvSpPr txBox="1">
            <a:spLocks noChangeArrowheads="1"/>
          </p:cNvSpPr>
          <p:nvPr/>
        </p:nvSpPr>
        <p:spPr>
          <a:xfrm>
            <a:off x="2897187" y="3702930"/>
            <a:ext cx="6400800" cy="11994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nl-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56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69D3F0-09C9-7D4C-8A79-9F5DF4CF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615003" cy="68684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5E975F-07E8-EF49-90B0-13B50BB861F7}"/>
              </a:ext>
            </a:extLst>
          </p:cNvPr>
          <p:cNvSpPr/>
          <p:nvPr/>
        </p:nvSpPr>
        <p:spPr>
          <a:xfrm>
            <a:off x="10063084" y="6488668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Source: Healy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9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20F4-72B6-4011-AF33-1B278828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Graphics for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92281-1F3B-4577-B800-260BE7E68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human retina </a:t>
                </a:r>
                <a:r>
                  <a:rPr lang="en-US" dirty="0"/>
                  <a:t>can transfer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 bits per second to the brain;</a:t>
                </a:r>
              </a:p>
              <a:p>
                <a:r>
                  <a:rPr lang="en-US" b="1" dirty="0"/>
                  <a:t>Reading</a:t>
                </a:r>
                <a:r>
                  <a:rPr lang="en-US" dirty="0"/>
                  <a:t> transfers about 3 words, so 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bits/s;</a:t>
                </a:r>
              </a:p>
              <a:p>
                <a:r>
                  <a:rPr lang="en-US" dirty="0"/>
                  <a:t>Potentially (!) visualization is about 4 orders of magnitude more powerful.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How can we leverage the human visual system to analyze data?</a:t>
                </a: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92281-1F3B-4577-B800-260BE7E68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2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483D-87CE-1540-A3A8-70533A8D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right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32922-D14A-0048-84A9-DB19B131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common problems:</a:t>
            </a:r>
          </a:p>
          <a:p>
            <a:endParaRPr lang="en-US" dirty="0"/>
          </a:p>
          <a:p>
            <a:r>
              <a:rPr lang="en-US" dirty="0"/>
              <a:t>(Accidentally) misrepresenting what is being plotted</a:t>
            </a:r>
          </a:p>
          <a:p>
            <a:r>
              <a:rPr lang="en-US" dirty="0"/>
              <a:t>Omitting baselines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03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99A479-5A22-6149-8F3B-4B129D85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44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B04FE-6411-1D4A-926E-DF27D0F0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3F3711-D91F-3049-86D9-0EA659BA66ED}"/>
              </a:ext>
            </a:extLst>
          </p:cNvPr>
          <p:cNvSpPr/>
          <p:nvPr/>
        </p:nvSpPr>
        <p:spPr>
          <a:xfrm>
            <a:off x="10063084" y="6488668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Source: Healy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6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2ED1-96DC-8A4A-B23E-915AADA1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9089E-3ABF-8949-B6CA-7F3A5295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6DE8B-3DC7-AA4E-94E1-27DD267C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03370" cy="6847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13C7B-98CB-8540-9B33-864897CC6706}"/>
              </a:ext>
            </a:extLst>
          </p:cNvPr>
          <p:cNvSpPr/>
          <p:nvPr/>
        </p:nvSpPr>
        <p:spPr>
          <a:xfrm>
            <a:off x="10063084" y="6488668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Source: Healy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0368-CE27-7E45-8E85-C546F601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1A51-EF71-7542-A699-E408C5434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C5F00-9796-CE41-A625-7A9F7B8C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160"/>
            <a:ext cx="12192000" cy="62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A9D1-B5FC-1743-8687-3F1DB2B4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BFA13-9F0C-024A-987B-327C1E38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hart showing that death rates have climbed far above historical averages in many countries that have faced Covid-19 outbreaks ">
            <a:extLst>
              <a:ext uri="{FF2B5EF4-FFF2-40B4-BE49-F238E27FC236}">
                <a16:creationId xmlns:a16="http://schemas.microsoft.com/office/drawing/2014/main" id="{B24F0C50-6883-CD40-ACB3-856BAB409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9030" cy="116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B737E8-78BC-3F48-9D94-28063B3C5A0C}"/>
              </a:ext>
            </a:extLst>
          </p:cNvPr>
          <p:cNvSpPr/>
          <p:nvPr/>
        </p:nvSpPr>
        <p:spPr>
          <a:xfrm>
            <a:off x="9099029" y="6211669"/>
            <a:ext cx="3792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https://www.ft.com/content/a2901ce8-5eb7-4633-b89c-cbdf5b386938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18FBB-B380-2A4A-9703-135DFCF8281F}"/>
              </a:ext>
            </a:extLst>
          </p:cNvPr>
          <p:cNvSpPr/>
          <p:nvPr/>
        </p:nvSpPr>
        <p:spPr>
          <a:xfrm>
            <a:off x="9099029" y="151382"/>
            <a:ext cx="2928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Good example (FT)</a:t>
            </a:r>
          </a:p>
        </p:txBody>
      </p:sp>
    </p:spTree>
    <p:extLst>
      <p:ext uri="{BB962C8B-B14F-4D97-AF65-F5344CB8AC3E}">
        <p14:creationId xmlns:p14="http://schemas.microsoft.com/office/powerpoint/2010/main" val="265385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17A9-280D-F741-BD3C-CB862E30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2C67-36F3-BE44-BC3E-BEE1FAB5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15BF68B-AE07-124D-9715-F68022F5D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0"/>
            <a:ext cx="6326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3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8" descr="Live-updating proportional symbol map of Europe showing the cumulative death toll from Covid-19 by country. Data updated daily.">
            <a:extLst>
              <a:ext uri="{FF2B5EF4-FFF2-40B4-BE49-F238E27FC236}">
                <a16:creationId xmlns:a16="http://schemas.microsoft.com/office/drawing/2014/main" id="{230FB0C5-7E7F-0F4A-8348-AD0EA57C6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10BAA-0085-1944-8188-73717E9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7"/>
            <a:ext cx="82253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6F937-F37D-6E4B-BBAD-75E3E1B374AA}"/>
              </a:ext>
            </a:extLst>
          </p:cNvPr>
          <p:cNvSpPr/>
          <p:nvPr/>
        </p:nvSpPr>
        <p:spPr>
          <a:xfrm>
            <a:off x="8399489" y="6211669"/>
            <a:ext cx="3792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https://www.ft.com/content/a2901ce8-5eb7-4633-b89c-cbdf5b386938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8117D-FAB4-184D-8483-D81EEB46CEA1}"/>
              </a:ext>
            </a:extLst>
          </p:cNvPr>
          <p:cNvSpPr/>
          <p:nvPr/>
        </p:nvSpPr>
        <p:spPr>
          <a:xfrm>
            <a:off x="8399489" y="339088"/>
            <a:ext cx="3256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Missing a baseline…?</a:t>
            </a:r>
          </a:p>
        </p:txBody>
      </p:sp>
    </p:spTree>
    <p:extLst>
      <p:ext uri="{BB962C8B-B14F-4D97-AF65-F5344CB8AC3E}">
        <p14:creationId xmlns:p14="http://schemas.microsoft.com/office/powerpoint/2010/main" val="864908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96BE-8CCD-42BD-B2FF-6FA8BA52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pictures that help analyze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DD2EA-71A2-46AD-A22D-AD5D2918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We’d like to make, not just any kind of picture or graph, but one that transfers some part of the data to our brain</a:t>
            </a:r>
          </a:p>
          <a:p>
            <a:r>
              <a:rPr lang="en-US" dirty="0"/>
              <a:t>How do we make sure that the graphs we make transfer:</a:t>
            </a:r>
          </a:p>
          <a:p>
            <a:pPr lvl="1"/>
            <a:r>
              <a:rPr lang="en-US" dirty="0"/>
              <a:t>The right part of the data, and;</a:t>
            </a:r>
          </a:p>
          <a:p>
            <a:pPr lvl="1"/>
            <a:r>
              <a:rPr lang="en-US" dirty="0"/>
              <a:t>As much of it as possible?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where the </a:t>
            </a:r>
            <a:r>
              <a:rPr lang="en-US" b="1" dirty="0"/>
              <a:t>“grammar of graphics” </a:t>
            </a:r>
            <a:r>
              <a:rPr lang="en-US" dirty="0"/>
              <a:t>comes 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Goal is to </a:t>
            </a:r>
            <a:r>
              <a:rPr lang="en-US" b="1" dirty="0"/>
              <a:t>specify how data map to picture</a:t>
            </a:r>
            <a:r>
              <a:rPr lang="en-US" dirty="0"/>
              <a:t>, so the correct type and largest amount possible is transferred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75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9C55-34D9-482F-BBFF-61B54E82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DD480-0341-4559-8FD9-6D53A7A87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Data visualization principles</a:t>
            </a:r>
          </a:p>
          <a:p>
            <a:r>
              <a:rPr lang="en-GB" b="1" dirty="0"/>
              <a:t>The grammar of graphics</a:t>
            </a:r>
          </a:p>
          <a:p>
            <a:r>
              <a:rPr lang="en-GB" dirty="0"/>
              <a:t>Exploratory data analysis (EDA)</a:t>
            </a:r>
          </a:p>
          <a:p>
            <a:endParaRPr lang="en-GB" dirty="0"/>
          </a:p>
          <a:p>
            <a:r>
              <a:rPr lang="en-GB" dirty="0"/>
              <a:t>Goal of the week: know how to create and improve data visualizations, and know how to use them for exploration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2261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19A3-5F1A-42CA-AE29-813101DB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of graphics (Wickham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FEF0-AE7A-4B20-B0EA-CC2D3741A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http://r4ds.had.co.nz/visualize.html</a:t>
            </a:r>
            <a:r>
              <a:rPr lang="en-GB" dirty="0"/>
              <a:t> </a:t>
            </a:r>
          </a:p>
          <a:p>
            <a:r>
              <a:rPr lang="en-GB" dirty="0"/>
              <a:t>Map raw data to following elements:</a:t>
            </a:r>
          </a:p>
          <a:p>
            <a:pPr lvl="1"/>
            <a:r>
              <a:rPr lang="en-GB" dirty="0"/>
              <a:t>Aesthetics (position, shape, </a:t>
            </a:r>
            <a:r>
              <a:rPr lang="en-GB" dirty="0" err="1"/>
              <a:t>color</a:t>
            </a:r>
            <a:r>
              <a:rPr lang="en-GB" dirty="0"/>
              <a:t>, ...)</a:t>
            </a:r>
          </a:p>
          <a:p>
            <a:pPr lvl="1"/>
            <a:r>
              <a:rPr lang="en-GB" dirty="0"/>
              <a:t>Geometric objects (points, lines, bars, ...)</a:t>
            </a:r>
          </a:p>
          <a:p>
            <a:pPr lvl="1"/>
            <a:r>
              <a:rPr lang="en-GB" dirty="0"/>
              <a:t>Scales (continuous, discrete, ...)</a:t>
            </a:r>
          </a:p>
          <a:p>
            <a:pPr lvl="1"/>
            <a:r>
              <a:rPr lang="en-GB" dirty="0"/>
              <a:t>Facets (small multiples)</a:t>
            </a:r>
          </a:p>
          <a:p>
            <a:r>
              <a:rPr lang="en-GB" dirty="0"/>
              <a:t>Additionally, can apply:</a:t>
            </a:r>
          </a:p>
          <a:p>
            <a:pPr lvl="1"/>
            <a:r>
              <a:rPr lang="en-GB" dirty="0"/>
              <a:t>Statistical transformation (identity, binning, median, ...)</a:t>
            </a:r>
          </a:p>
          <a:p>
            <a:pPr lvl="1"/>
            <a:r>
              <a:rPr lang="en-GB" dirty="0"/>
              <a:t>Coordinate system (Cartesian, polar, parallel, ...</a:t>
            </a:r>
          </a:p>
        </p:txBody>
      </p:sp>
    </p:spTree>
    <p:extLst>
      <p:ext uri="{BB962C8B-B14F-4D97-AF65-F5344CB8AC3E}">
        <p14:creationId xmlns:p14="http://schemas.microsoft.com/office/powerpoint/2010/main" val="391261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7328-EE3B-4660-B6F9-F2FE798A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of graphics (Wickham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6C68-6B3C-48BB-B27A-22F223CD2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7831"/>
            <a:ext cx="10515600" cy="922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>
                <a:latin typeface="Consolas" panose="020B0609020204030204" pitchFamily="49" charset="0"/>
              </a:rPr>
              <a:t>R</a:t>
            </a:r>
            <a:r>
              <a:rPr lang="en-US" dirty="0"/>
              <a:t>, grammar of graphics is implemented in </a:t>
            </a:r>
            <a:r>
              <a:rPr lang="en-US" dirty="0" err="1">
                <a:latin typeface="Consolas" panose="020B0609020204030204" pitchFamily="49" charset="0"/>
              </a:rPr>
              <a:t>ggplot</a:t>
            </a:r>
            <a:r>
              <a:rPr lang="en-US" dirty="0"/>
              <a:t>, a function in the </a:t>
            </a:r>
            <a:r>
              <a:rPr lang="en-US" dirty="0">
                <a:latin typeface="Consolas" panose="020B0609020204030204" pitchFamily="49" charset="0"/>
              </a:rPr>
              <a:t>ggplot2</a:t>
            </a:r>
            <a:r>
              <a:rPr lang="en-US" dirty="0"/>
              <a:t> package.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805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87B2-16C8-457A-97DE-82721CB9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 set: cars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459B0C-3947-4075-BA7B-967A6FAFC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3930"/>
            <a:ext cx="10515600" cy="2974727"/>
          </a:xfrm>
        </p:spPr>
      </p:pic>
    </p:spTree>
    <p:extLst>
      <p:ext uri="{BB962C8B-B14F-4D97-AF65-F5344CB8AC3E}">
        <p14:creationId xmlns:p14="http://schemas.microsoft.com/office/powerpoint/2010/main" val="253190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0FAA9-B7F0-4E59-ADD4-89A241028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09" y="1825625"/>
            <a:ext cx="702438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57456-EC75-4F0F-8A03-7A180178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923" y="365126"/>
            <a:ext cx="10158153" cy="1297420"/>
          </a:xfrm>
        </p:spPr>
        <p:txBody>
          <a:bodyPr>
            <a:normAutofit fontScale="90000"/>
          </a:bodyPr>
          <a:lstStyle/>
          <a:p>
            <a:r>
              <a:rPr lang="en-GB" sz="3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ggplot</a:t>
            </a:r>
            <a:r>
              <a:rPr lang="en-GB" sz="3200" dirty="0"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3200" dirty="0">
                <a:latin typeface="Consolas" panose="020B0609020204030204" pitchFamily="49" charset="0"/>
              </a:rPr>
              <a:t> = mpg) </a:t>
            </a:r>
            <a:r>
              <a:rPr lang="en-GB" sz="3200" dirty="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br>
              <a:rPr lang="en-GB" sz="3200" dirty="0">
                <a:latin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  </a:t>
            </a:r>
            <a:r>
              <a:rPr lang="en-GB" sz="3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geom_point</a:t>
            </a:r>
            <a:r>
              <a:rPr lang="en-GB" sz="3200" dirty="0"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mapping</a:t>
            </a:r>
            <a:r>
              <a:rPr lang="en-GB" sz="3200" dirty="0">
                <a:latin typeface="Consolas" panose="020B0609020204030204" pitchFamily="49" charset="0"/>
              </a:rPr>
              <a:t> = </a:t>
            </a:r>
            <a:r>
              <a:rPr lang="en-GB" sz="3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aes</a:t>
            </a:r>
            <a:r>
              <a:rPr lang="en-GB" sz="3200" dirty="0"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3200" dirty="0">
                <a:latin typeface="Consolas" panose="020B0609020204030204" pitchFamily="49" charset="0"/>
              </a:rPr>
              <a:t> = </a:t>
            </a:r>
            <a:r>
              <a:rPr lang="en-GB" sz="3200" dirty="0" err="1">
                <a:latin typeface="Consolas" panose="020B0609020204030204" pitchFamily="49" charset="0"/>
              </a:rPr>
              <a:t>displ</a:t>
            </a:r>
            <a:r>
              <a:rPr lang="en-GB" sz="3200" dirty="0">
                <a:latin typeface="Consolas" panose="020B0609020204030204" pitchFamily="49" charset="0"/>
              </a:rPr>
              <a:t>, 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3200" dirty="0">
                <a:latin typeface="Consolas" panose="020B0609020204030204" pitchFamily="49" charset="0"/>
              </a:rPr>
              <a:t> = </a:t>
            </a:r>
            <a:r>
              <a:rPr lang="en-GB" sz="3200" dirty="0" err="1">
                <a:latin typeface="Consolas" panose="020B0609020204030204" pitchFamily="49" charset="0"/>
              </a:rPr>
              <a:t>hwy</a:t>
            </a:r>
            <a:r>
              <a:rPr lang="en-GB" sz="3200" dirty="0">
                <a:latin typeface="Consolas" panose="020B0609020204030204" pitchFamily="49" charset="0"/>
              </a:rPr>
              <a:t>, </a:t>
            </a:r>
            <a:br>
              <a:rPr lang="en-GB" sz="3200" dirty="0">
                <a:latin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                           </a:t>
            </a:r>
            <a:r>
              <a:rPr lang="en-GB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3200" dirty="0">
                <a:latin typeface="Consolas" panose="020B0609020204030204" pitchFamily="49" charset="0"/>
              </a:rPr>
              <a:t> = class))</a:t>
            </a:r>
          </a:p>
        </p:txBody>
      </p:sp>
    </p:spTree>
    <p:extLst>
      <p:ext uri="{BB962C8B-B14F-4D97-AF65-F5344CB8AC3E}">
        <p14:creationId xmlns:p14="http://schemas.microsoft.com/office/powerpoint/2010/main" val="92394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0BE157-B5CA-4E0B-9CA0-D5496217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4029"/>
            <a:ext cx="5931807" cy="3674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57456-EC75-4F0F-8A03-7A180178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923" y="365126"/>
            <a:ext cx="10158153" cy="1297420"/>
          </a:xfrm>
        </p:spPr>
        <p:txBody>
          <a:bodyPr>
            <a:normAutofit fontScale="90000"/>
          </a:bodyPr>
          <a:lstStyle/>
          <a:p>
            <a:r>
              <a:rPr lang="en-GB" sz="3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ggplot</a:t>
            </a:r>
            <a:r>
              <a:rPr lang="en-GB" sz="3200" dirty="0"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3200" dirty="0">
                <a:latin typeface="Consolas" panose="020B0609020204030204" pitchFamily="49" charset="0"/>
              </a:rPr>
              <a:t> = mpg) </a:t>
            </a:r>
            <a:r>
              <a:rPr lang="en-GB" sz="3200" dirty="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br>
              <a:rPr lang="en-GB" sz="3200" dirty="0">
                <a:latin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  </a:t>
            </a:r>
            <a:r>
              <a:rPr lang="en-GB" sz="3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geom_point</a:t>
            </a:r>
            <a:r>
              <a:rPr lang="en-GB" sz="3200" dirty="0"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mapping</a:t>
            </a:r>
            <a:r>
              <a:rPr lang="en-GB" sz="3200" dirty="0">
                <a:latin typeface="Consolas" panose="020B0609020204030204" pitchFamily="49" charset="0"/>
              </a:rPr>
              <a:t> = </a:t>
            </a:r>
            <a:r>
              <a:rPr lang="en-GB" sz="3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aes</a:t>
            </a:r>
            <a:r>
              <a:rPr lang="en-GB" sz="3200" dirty="0"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3200" dirty="0">
                <a:latin typeface="Consolas" panose="020B0609020204030204" pitchFamily="49" charset="0"/>
              </a:rPr>
              <a:t> = </a:t>
            </a:r>
            <a:r>
              <a:rPr lang="en-GB" sz="3200" dirty="0" err="1">
                <a:latin typeface="Consolas" panose="020B0609020204030204" pitchFamily="49" charset="0"/>
              </a:rPr>
              <a:t>displ</a:t>
            </a:r>
            <a:r>
              <a:rPr lang="en-GB" sz="3200" dirty="0">
                <a:latin typeface="Consolas" panose="020B0609020204030204" pitchFamily="49" charset="0"/>
              </a:rPr>
              <a:t>, 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3200" dirty="0">
                <a:latin typeface="Consolas" panose="020B0609020204030204" pitchFamily="49" charset="0"/>
              </a:rPr>
              <a:t> = </a:t>
            </a:r>
            <a:r>
              <a:rPr lang="en-GB" sz="3200" dirty="0" err="1">
                <a:latin typeface="Consolas" panose="020B0609020204030204" pitchFamily="49" charset="0"/>
              </a:rPr>
              <a:t>hwy</a:t>
            </a:r>
            <a:r>
              <a:rPr lang="en-GB" sz="3200" dirty="0">
                <a:latin typeface="Consolas" panose="020B0609020204030204" pitchFamily="49" charset="0"/>
              </a:rPr>
              <a:t>, </a:t>
            </a:r>
            <a:br>
              <a:rPr lang="en-GB" sz="3200" dirty="0">
                <a:latin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                           </a:t>
            </a:r>
            <a:r>
              <a:rPr lang="en-GB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3200" dirty="0">
                <a:latin typeface="Consolas" panose="020B0609020204030204" pitchFamily="49" charset="0"/>
              </a:rPr>
              <a:t> = class))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830DC-2404-49DE-95DC-FD717183D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Aesthetics:</a:t>
            </a:r>
          </a:p>
          <a:p>
            <a:pPr lvl="1"/>
            <a:r>
              <a:rPr lang="en-US" dirty="0"/>
              <a:t>x-position mapped to engine size</a:t>
            </a:r>
          </a:p>
          <a:p>
            <a:pPr lvl="1"/>
            <a:r>
              <a:rPr lang="en-US" dirty="0"/>
              <a:t>y-position mapped to fuel efficiency</a:t>
            </a:r>
          </a:p>
          <a:p>
            <a:pPr lvl="1"/>
            <a:r>
              <a:rPr lang="en-US" dirty="0"/>
              <a:t>color mapped to car type</a:t>
            </a:r>
          </a:p>
          <a:p>
            <a:r>
              <a:rPr lang="en-US" dirty="0"/>
              <a:t>Geometric objects: points</a:t>
            </a:r>
          </a:p>
          <a:p>
            <a:r>
              <a:rPr lang="en-US" dirty="0"/>
              <a:t>Transformation: identity</a:t>
            </a:r>
          </a:p>
          <a:p>
            <a:r>
              <a:rPr lang="en-US" dirty="0"/>
              <a:t>Scales: continuous, cartesian coordinates</a:t>
            </a:r>
          </a:p>
          <a:p>
            <a:r>
              <a:rPr lang="en-US" dirty="0"/>
              <a:t>No facets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9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D668-9CE0-4739-AFC4-E18A8D52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Facets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8463E6-236D-461F-9B89-6276AF32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16" y="722295"/>
            <a:ext cx="8599784" cy="5413410"/>
          </a:xfrm>
        </p:spPr>
      </p:pic>
    </p:spTree>
    <p:extLst>
      <p:ext uri="{BB962C8B-B14F-4D97-AF65-F5344CB8AC3E}">
        <p14:creationId xmlns:p14="http://schemas.microsoft.com/office/powerpoint/2010/main" val="258248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327-8649-4C58-9D73-84367AF7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Transformation (stats)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25D1CA-7557-4616-9D24-125E17DE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5" y="1690688"/>
            <a:ext cx="11008670" cy="4301549"/>
          </a:xfrm>
        </p:spPr>
      </p:pic>
    </p:spTree>
    <p:extLst>
      <p:ext uri="{BB962C8B-B14F-4D97-AF65-F5344CB8AC3E}">
        <p14:creationId xmlns:p14="http://schemas.microsoft.com/office/powerpoint/2010/main" val="279201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should I choose?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63191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ECB075-D1E3-4187-BF9B-8D9A1C1DD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39578"/>
            <a:ext cx="5867400" cy="5978843"/>
          </a:xfrm>
        </p:spPr>
      </p:pic>
    </p:spTree>
    <p:extLst>
      <p:ext uri="{BB962C8B-B14F-4D97-AF65-F5344CB8AC3E}">
        <p14:creationId xmlns:p14="http://schemas.microsoft.com/office/powerpoint/2010/main" val="3938873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CCCA-0884-473C-AEC4-8682BEF2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: hue-saturation-brightness (HSB)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8428C-D179-42A0-BA71-12179738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30" y="1825625"/>
            <a:ext cx="4628140" cy="4351338"/>
          </a:xfrm>
        </p:spPr>
      </p:pic>
    </p:spTree>
    <p:extLst>
      <p:ext uri="{BB962C8B-B14F-4D97-AF65-F5344CB8AC3E}">
        <p14:creationId xmlns:p14="http://schemas.microsoft.com/office/powerpoint/2010/main" val="217566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166E-51CC-4BF1-96C6-58186676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materials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8F44-8295-44CF-84A8-4A42669F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9484" cy="4351338"/>
          </a:xfrm>
        </p:spPr>
        <p:txBody>
          <a:bodyPr>
            <a:normAutofit/>
          </a:bodyPr>
          <a:lstStyle/>
          <a:p>
            <a:r>
              <a:rPr lang="en-US" dirty="0"/>
              <a:t>Chapters from </a:t>
            </a:r>
            <a:r>
              <a:rPr lang="en-US" b="1" dirty="0"/>
              <a:t>R for Data Science (R4DS), open access book at:</a:t>
            </a:r>
          </a:p>
          <a:p>
            <a:r>
              <a:rPr lang="en-GB" dirty="0">
                <a:hlinkClick r:id="rId2"/>
              </a:rPr>
              <a:t>https://r4ds.had.co.nz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Today: </a:t>
            </a:r>
            <a:r>
              <a:rPr lang="en-GB" dirty="0" err="1"/>
              <a:t>ch</a:t>
            </a:r>
            <a:r>
              <a:rPr lang="en-GB" dirty="0"/>
              <a:t> 3 visualization</a:t>
            </a:r>
          </a:p>
          <a:p>
            <a:r>
              <a:rPr lang="en-GB" dirty="0"/>
              <a:t>Tomorrow: </a:t>
            </a:r>
            <a:r>
              <a:rPr lang="en-GB" dirty="0" err="1"/>
              <a:t>chh</a:t>
            </a:r>
            <a:r>
              <a:rPr lang="en-GB" dirty="0"/>
              <a:t> 3, 5, 7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459E0-1F98-45CF-83FC-D762700F2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7617" y="1825624"/>
            <a:ext cx="2900892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54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73C6-D2BC-4772-8BFF-3D676078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66218"/>
            <a:ext cx="321945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Mackinlay’s </a:t>
            </a:r>
            <a:br>
              <a:rPr lang="en-GB" dirty="0"/>
            </a:br>
            <a:r>
              <a:rPr lang="en-GB" dirty="0"/>
              <a:t>ranking of </a:t>
            </a:r>
            <a:br>
              <a:rPr lang="en-GB" dirty="0"/>
            </a:br>
            <a:r>
              <a:rPr lang="en-GB" dirty="0"/>
              <a:t>encodings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EB4D6F-42BB-4223-AF25-471D92B64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883667"/>
              </p:ext>
            </p:extLst>
          </p:nvPr>
        </p:nvGraphicFramePr>
        <p:xfrm>
          <a:off x="3676650" y="30480"/>
          <a:ext cx="8515350" cy="682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38450">
                  <a:extLst>
                    <a:ext uri="{9D8B030D-6E8A-4147-A177-3AD203B41FA5}">
                      <a16:colId xmlns:a16="http://schemas.microsoft.com/office/drawing/2014/main" val="4259974521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4149912403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2030564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Quantitative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9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8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 err="1"/>
                        <a:t>Color</a:t>
                      </a:r>
                      <a:r>
                        <a:rPr lang="en-GB" sz="2600" dirty="0"/>
                        <a:t> hue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015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 err="1"/>
                        <a:t>Color</a:t>
                      </a:r>
                      <a:r>
                        <a:rPr lang="en-GB" sz="2600" dirty="0"/>
                        <a:t> saturation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Texture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4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 err="1"/>
                        <a:t>Color</a:t>
                      </a:r>
                      <a:r>
                        <a:rPr lang="en-GB" sz="2600" dirty="0"/>
                        <a:t> Hue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02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Texture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Containment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32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3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 err="1"/>
                        <a:t>Color</a:t>
                      </a:r>
                      <a:r>
                        <a:rPr lang="en-GB" sz="2600" dirty="0"/>
                        <a:t> saturation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3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 err="1"/>
                        <a:t>Color</a:t>
                      </a:r>
                      <a:r>
                        <a:rPr lang="en-GB" sz="2600" dirty="0"/>
                        <a:t> saturation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Shape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537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 err="1"/>
                        <a:t>Color</a:t>
                      </a:r>
                      <a:r>
                        <a:rPr lang="en-GB" sz="2600" dirty="0"/>
                        <a:t> hue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12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Texture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3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Slope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16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081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dirty="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/>
                        <a:t>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097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80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9441-BB81-A34F-A9A0-1B49C5AD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of relatedness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A32B3-5468-0940-AFFC-37421E42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b="1" dirty="0"/>
              <a:t>Proximity</a:t>
            </a:r>
            <a:r>
              <a:rPr lang="en-IE" dirty="0"/>
              <a:t>: Things that are spatially near to one another seem to be related.</a:t>
            </a:r>
          </a:p>
          <a:p>
            <a:r>
              <a:rPr lang="en-IE" b="1" dirty="0"/>
              <a:t>Similarity:</a:t>
            </a:r>
            <a:r>
              <a:rPr lang="en-IE" dirty="0"/>
              <a:t> Things that look alike seem to be related.</a:t>
            </a:r>
          </a:p>
          <a:p>
            <a:r>
              <a:rPr lang="en-IE" b="1" dirty="0"/>
              <a:t>Connection</a:t>
            </a:r>
            <a:r>
              <a:rPr lang="en-IE" dirty="0"/>
              <a:t>: Things that are visually tied to one another seem to be related.</a:t>
            </a:r>
          </a:p>
          <a:p>
            <a:r>
              <a:rPr lang="en-IE" b="1" dirty="0"/>
              <a:t>Continuity</a:t>
            </a:r>
            <a:r>
              <a:rPr lang="en-IE" dirty="0"/>
              <a:t>: Partially hidden objects are completed into familiar shapes.</a:t>
            </a:r>
          </a:p>
          <a:p>
            <a:r>
              <a:rPr lang="en-IE" b="1" dirty="0"/>
              <a:t>Closure</a:t>
            </a:r>
            <a:r>
              <a:rPr lang="en-IE" dirty="0"/>
              <a:t>: Incomplete shapes are perceived as complete.</a:t>
            </a:r>
          </a:p>
          <a:p>
            <a:r>
              <a:rPr lang="en-IE" b="1" dirty="0"/>
              <a:t>Figure and ground</a:t>
            </a:r>
            <a:r>
              <a:rPr lang="en-IE" dirty="0"/>
              <a:t>: Visual elements are taken to be either in the foreground or in the background.</a:t>
            </a:r>
          </a:p>
          <a:p>
            <a:r>
              <a:rPr lang="en-IE" b="1" dirty="0"/>
              <a:t>Common fate</a:t>
            </a:r>
            <a:r>
              <a:rPr lang="en-IE" dirty="0"/>
              <a:t>: Elements sharing a direction of movement are perceived as a unit.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5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C7AA-A8EA-524E-8EA3-2F348A6B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7080-F5F4-634C-B8C3-2B2458191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03038-F59A-9242-9A10-7FDF4B6D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4" y="365125"/>
            <a:ext cx="9905891" cy="5811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9182A1-AC14-6B41-AFE7-92B09BF069A3}"/>
              </a:ext>
            </a:extLst>
          </p:cNvPr>
          <p:cNvSpPr/>
          <p:nvPr/>
        </p:nvSpPr>
        <p:spPr>
          <a:xfrm>
            <a:off x="10063084" y="6488668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Source: Healy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66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886C-1955-4FF9-BB97-4CC68934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(distilled) principles from Tufte</a:t>
            </a:r>
            <a:endParaRPr lang="en-GB" dirty="0"/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3500C2-436E-45DB-9042-D0B282EA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62" y="1690688"/>
            <a:ext cx="7229475" cy="20859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2E3B42-1300-4490-91E3-BAA9BE075E66}"/>
              </a:ext>
            </a:extLst>
          </p:cNvPr>
          <p:cNvSpPr/>
          <p:nvPr/>
        </p:nvSpPr>
        <p:spPr>
          <a:xfrm>
            <a:off x="2481262" y="3948063"/>
            <a:ext cx="72294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Ask how data maps to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Ask which comparisons you want, guide eye to those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Maximize data-to-ink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Present more data (without losing interpretability)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Use levels of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(Remember narrative)</a:t>
            </a:r>
          </a:p>
        </p:txBody>
      </p:sp>
    </p:spTree>
    <p:extLst>
      <p:ext uri="{BB962C8B-B14F-4D97-AF65-F5344CB8AC3E}">
        <p14:creationId xmlns:p14="http://schemas.microsoft.com/office/powerpoint/2010/main" val="1092281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1E9BCC9-BA81-4676-BE6A-CB568923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21" y="398653"/>
            <a:ext cx="6020557" cy="6060694"/>
          </a:xfrm>
        </p:spPr>
      </p:pic>
    </p:spTree>
    <p:extLst>
      <p:ext uri="{BB962C8B-B14F-4D97-AF65-F5344CB8AC3E}">
        <p14:creationId xmlns:p14="http://schemas.microsoft.com/office/powerpoint/2010/main" val="1595446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049F507-455B-4A68-B330-C5788A07D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83" y="1210996"/>
            <a:ext cx="8986917" cy="56470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5E607-CBE0-4ABF-B9FE-DAD1DCF9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1325563"/>
          </a:xfrm>
        </p:spPr>
        <p:txBody>
          <a:bodyPr/>
          <a:lstStyle/>
          <a:p>
            <a:r>
              <a:rPr lang="en-GB" dirty="0"/>
              <a:t>Nightingale Rose / Coxcomb chart</a:t>
            </a:r>
          </a:p>
        </p:txBody>
      </p:sp>
    </p:spTree>
    <p:extLst>
      <p:ext uri="{BB962C8B-B14F-4D97-AF65-F5344CB8AC3E}">
        <p14:creationId xmlns:p14="http://schemas.microsoft.com/office/powerpoint/2010/main" val="1903569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F789A4D-110F-4133-9628-E9098CE65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6" y="828278"/>
            <a:ext cx="10402888" cy="5201444"/>
          </a:xfrm>
        </p:spPr>
      </p:pic>
    </p:spTree>
    <p:extLst>
      <p:ext uri="{BB962C8B-B14F-4D97-AF65-F5344CB8AC3E}">
        <p14:creationId xmlns:p14="http://schemas.microsoft.com/office/powerpoint/2010/main" val="2470931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building&#10;&#10;Description automatically generated">
            <a:extLst>
              <a:ext uri="{FF2B5EF4-FFF2-40B4-BE49-F238E27FC236}">
                <a16:creationId xmlns:a16="http://schemas.microsoft.com/office/drawing/2014/main" id="{473A493D-3709-40EC-BF22-5E04733E8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2" y="1411684"/>
            <a:ext cx="8829716" cy="4034631"/>
          </a:xfrm>
        </p:spPr>
      </p:pic>
    </p:spTree>
    <p:extLst>
      <p:ext uri="{BB962C8B-B14F-4D97-AF65-F5344CB8AC3E}">
        <p14:creationId xmlns:p14="http://schemas.microsoft.com/office/powerpoint/2010/main" val="3501986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DF7F133E-E297-401F-A67F-C035E5CB7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</p:spPr>
      </p:pic>
    </p:spTree>
    <p:extLst>
      <p:ext uri="{BB962C8B-B14F-4D97-AF65-F5344CB8AC3E}">
        <p14:creationId xmlns:p14="http://schemas.microsoft.com/office/powerpoint/2010/main" val="2753821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F133E-E297-401F-A67F-C035E5CB7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0" y="571500"/>
            <a:ext cx="9525000" cy="5715000"/>
          </a:xfrm>
        </p:spPr>
      </p:pic>
    </p:spTree>
    <p:extLst>
      <p:ext uri="{BB962C8B-B14F-4D97-AF65-F5344CB8AC3E}">
        <p14:creationId xmlns:p14="http://schemas.microsoft.com/office/powerpoint/2010/main" val="200227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0930-1CC4-4C8A-935F-3BBE2940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Assignments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E5CF9-89DC-433D-985C-2790115C5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Monday: Tidy data visualization with </a:t>
            </a:r>
            <a:r>
              <a:rPr lang="en-GB" dirty="0" err="1"/>
              <a:t>dplyr</a:t>
            </a:r>
            <a:r>
              <a:rPr lang="en-GB" dirty="0"/>
              <a:t> and </a:t>
            </a:r>
            <a:r>
              <a:rPr lang="en-GB" dirty="0" err="1"/>
              <a:t>ggplot</a:t>
            </a:r>
            <a:endParaRPr lang="en-GB" dirty="0"/>
          </a:p>
          <a:p>
            <a:r>
              <a:rPr lang="en-GB" dirty="0"/>
              <a:t>Tuesday: Exploratory data analysis</a:t>
            </a:r>
          </a:p>
          <a:p>
            <a:r>
              <a:rPr lang="en-GB" dirty="0"/>
              <a:t>Thursday: either (a) resit for the test, or (b) assignment on advanced data visualization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100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74226D1-BA76-4BCE-84F5-989FA58E4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14" y="1542891"/>
            <a:ext cx="8249972" cy="49499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E5D99-D5A0-4E19-91AF-A8BD2D2B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ggplot</a:t>
            </a:r>
            <a:r>
              <a:rPr lang="en-GB" sz="2000" dirty="0">
                <a:latin typeface="Consolas" panose="020B0609020204030204" pitchFamily="49" charset="0"/>
              </a:rPr>
              <a:t>(quakes, </a:t>
            </a:r>
            <a:r>
              <a:rPr lang="en-GB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aes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chemeClr val="accent1"/>
                </a:solidFill>
                <a:latin typeface="Consolas" panose="020B0609020204030204" pitchFamily="49" charset="0"/>
              </a:rPr>
              <a:t>factor</a:t>
            </a:r>
            <a:r>
              <a:rPr lang="en-GB" sz="2000" dirty="0">
                <a:latin typeface="Consolas" panose="020B0609020204030204" pitchFamily="49" charset="0"/>
              </a:rPr>
              <a:t>(mag), stations)) +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theme_tufte</a:t>
            </a:r>
            <a:r>
              <a:rPr lang="en-GB" sz="2000" dirty="0">
                <a:latin typeface="Consolas" panose="020B0609020204030204" pitchFamily="49" charset="0"/>
              </a:rPr>
              <a:t>() +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geom_tufteboxplot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outlier.colour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latin typeface="Consolas" panose="020B0609020204030204" pitchFamily="49" charset="0"/>
              </a:rPr>
              <a:t>= </a:t>
            </a:r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"transparent"</a:t>
            </a:r>
            <a:r>
              <a:rPr lang="en-GB" sz="2000" dirty="0">
                <a:latin typeface="Consolas" panose="020B0609020204030204" pitchFamily="49" charset="0"/>
              </a:rPr>
              <a:t>) +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</a:t>
            </a:r>
            <a:r>
              <a:rPr lang="en-GB" sz="2000" dirty="0">
                <a:solidFill>
                  <a:schemeClr val="accent1"/>
                </a:solidFill>
                <a:latin typeface="Consolas" panose="020B0609020204030204" pitchFamily="49" charset="0"/>
              </a:rPr>
              <a:t>theme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axis.title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latin typeface="Consolas" panose="020B0609020204030204" pitchFamily="49" charset="0"/>
              </a:rPr>
              <a:t>= </a:t>
            </a:r>
            <a:r>
              <a:rPr lang="en-GB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element_blank</a:t>
            </a:r>
            <a:r>
              <a:rPr lang="en-GB" sz="2000" dirty="0"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422949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FC6B-4357-4582-8EE8-3D73EFA2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Tufte wisdom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5F5A-54BA-469E-83EC-9EEFD6899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Tufte’s principles are more oriented to communication and can be taken too far</a:t>
            </a:r>
          </a:p>
          <a:p>
            <a:endParaRPr lang="en-US" dirty="0"/>
          </a:p>
          <a:p>
            <a:r>
              <a:rPr lang="en-US" dirty="0"/>
              <a:t>Better data/ink → display more information without overload;</a:t>
            </a:r>
          </a:p>
          <a:p>
            <a:r>
              <a:rPr lang="en-US" dirty="0"/>
              <a:t>Thinking about perception can help you choose better </a:t>
            </a:r>
            <a:r>
              <a:rPr lang="en-US" dirty="0" err="1"/>
              <a:t>geoms</a:t>
            </a:r>
            <a:r>
              <a:rPr lang="en-US" dirty="0"/>
              <a:t>, aesthetics.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275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Some practice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57756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3949-F8AD-4683-9B78-F747868E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Answer these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F48D-61E2-40D4-B488-89DE24E02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we plotting the right thing?</a:t>
            </a:r>
          </a:p>
          <a:p>
            <a:r>
              <a:rPr lang="en-US" dirty="0"/>
              <a:t>What are: aesthetics, </a:t>
            </a:r>
            <a:r>
              <a:rPr lang="en-US" dirty="0" err="1"/>
              <a:t>geom</a:t>
            </a:r>
            <a:r>
              <a:rPr lang="en-US" dirty="0"/>
              <a:t>, scale, facets, transformation, coordinate system</a:t>
            </a:r>
          </a:p>
          <a:p>
            <a:r>
              <a:rPr lang="en-US" dirty="0"/>
              <a:t>How is data/ink?</a:t>
            </a:r>
          </a:p>
          <a:p>
            <a:r>
              <a:rPr lang="en-US" dirty="0"/>
              <a:t>Is perception considered optimally?</a:t>
            </a:r>
          </a:p>
          <a:p>
            <a:r>
              <a:rPr lang="en-US" dirty="0"/>
              <a:t>Can you think of questions you can’t answer from this plot which are in the data?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50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18" y="314325"/>
            <a:ext cx="8009164" cy="6229350"/>
          </a:xfrm>
        </p:spPr>
      </p:pic>
    </p:spTree>
    <p:extLst>
      <p:ext uri="{BB962C8B-B14F-4D97-AF65-F5344CB8AC3E}">
        <p14:creationId xmlns:p14="http://schemas.microsoft.com/office/powerpoint/2010/main" val="1016585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418" y="314325"/>
            <a:ext cx="8009164" cy="6229349"/>
          </a:xfrm>
        </p:spPr>
      </p:pic>
    </p:spTree>
    <p:extLst>
      <p:ext uri="{BB962C8B-B14F-4D97-AF65-F5344CB8AC3E}">
        <p14:creationId xmlns:p14="http://schemas.microsoft.com/office/powerpoint/2010/main" val="3404740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418" y="314325"/>
            <a:ext cx="8009163" cy="6229349"/>
          </a:xfrm>
        </p:spPr>
      </p:pic>
    </p:spTree>
    <p:extLst>
      <p:ext uri="{BB962C8B-B14F-4D97-AF65-F5344CB8AC3E}">
        <p14:creationId xmlns:p14="http://schemas.microsoft.com/office/powerpoint/2010/main" val="1966971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8976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549213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8683" y="0"/>
            <a:ext cx="9154633" cy="6858000"/>
          </a:xfrm>
        </p:spPr>
      </p:pic>
    </p:spTree>
    <p:extLst>
      <p:ext uri="{BB962C8B-B14F-4D97-AF65-F5344CB8AC3E}">
        <p14:creationId xmlns:p14="http://schemas.microsoft.com/office/powerpoint/2010/main" val="4026585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8446-18DF-0446-8DF4-DDAB0BE9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Arkansas COVID-19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1CEB-1E6B-D543-AB5E-CF586D89F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7D357A-A232-9F4C-9D53-53D1D5E45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5" y="2272166"/>
            <a:ext cx="10586495" cy="34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9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105D-742B-4546-9C74-0395D167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GB" dirty="0"/>
              <a:t>John Tukey (1915 – 2000)</a:t>
            </a:r>
          </a:p>
        </p:txBody>
      </p:sp>
      <p:pic>
        <p:nvPicPr>
          <p:cNvPr id="5" name="Content Placeholder 4" descr="A person sitting on a table&#10;&#10;Description automatically generated">
            <a:extLst>
              <a:ext uri="{FF2B5EF4-FFF2-40B4-BE49-F238E27FC236}">
                <a16:creationId xmlns:a16="http://schemas.microsoft.com/office/drawing/2014/main" id="{AADF8676-96E4-422F-A7A8-7686F561D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 r="8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FC489C-D931-4B91-8935-45BDA453C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Data Scientist patient zero</a:t>
            </a:r>
          </a:p>
          <a:p>
            <a:r>
              <a:rPr lang="en-US" sz="2400" dirty="0"/>
              <a:t>Inventor of:</a:t>
            </a:r>
          </a:p>
          <a:p>
            <a:pPr lvl="1"/>
            <a:r>
              <a:rPr lang="en-US" sz="2000" dirty="0"/>
              <a:t>The boxplot</a:t>
            </a:r>
          </a:p>
          <a:p>
            <a:pPr lvl="1"/>
            <a:r>
              <a:rPr lang="en-US" sz="2000" dirty="0"/>
              <a:t>The term “exploratory data analysis”</a:t>
            </a:r>
          </a:p>
          <a:p>
            <a:pPr lvl="1"/>
            <a:r>
              <a:rPr lang="en-US" sz="2000" dirty="0"/>
              <a:t>The Fast Fourier Transform</a:t>
            </a:r>
          </a:p>
          <a:p>
            <a:pPr lvl="1"/>
            <a:r>
              <a:rPr lang="en-US" sz="2000" dirty="0"/>
              <a:t>“Tukey’s test”</a:t>
            </a:r>
          </a:p>
          <a:p>
            <a:pPr lvl="1"/>
            <a:r>
              <a:rPr lang="en-US" sz="2000" dirty="0"/>
              <a:t>The word “bit”</a:t>
            </a:r>
          </a:p>
          <a:p>
            <a:pPr lvl="1"/>
            <a:r>
              <a:rPr lang="en-US" sz="2000" dirty="0"/>
              <a:t>So, so much more (Wikipedia)</a:t>
            </a:r>
          </a:p>
        </p:txBody>
      </p:sp>
    </p:spTree>
    <p:extLst>
      <p:ext uri="{BB962C8B-B14F-4D97-AF65-F5344CB8AC3E}">
        <p14:creationId xmlns:p14="http://schemas.microsoft.com/office/powerpoint/2010/main" val="1179489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751890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4FE-BDF7-4CA2-BDCF-87D4B76C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BC325-6AC3-47CF-97A3-31C6E549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visualization is a huge field;</a:t>
            </a:r>
          </a:p>
          <a:p>
            <a:r>
              <a:rPr lang="en-US" sz="3600" dirty="0"/>
              <a:t>Sticking to </a:t>
            </a:r>
            <a:r>
              <a:rPr lang="en-US" sz="3600" b="1" dirty="0"/>
              <a:t>basic principles </a:t>
            </a:r>
            <a:r>
              <a:rPr lang="en-US" sz="3600" dirty="0"/>
              <a:t>helps:</a:t>
            </a:r>
          </a:p>
          <a:p>
            <a:pPr lvl="1"/>
            <a:r>
              <a:rPr lang="en-US" sz="3200" b="1" dirty="0"/>
              <a:t>Map data </a:t>
            </a:r>
            <a:r>
              <a:rPr lang="en-US" sz="3200" dirty="0"/>
              <a:t>to aesthetics, </a:t>
            </a:r>
            <a:r>
              <a:rPr lang="en-US" sz="3200" dirty="0" err="1"/>
              <a:t>geoms</a:t>
            </a:r>
            <a:r>
              <a:rPr lang="en-US" sz="3200" dirty="0"/>
              <a:t>, scales, facets;</a:t>
            </a:r>
          </a:p>
          <a:p>
            <a:pPr lvl="1"/>
            <a:r>
              <a:rPr lang="en-US" sz="3200" dirty="0"/>
              <a:t>Perception research guides choices;</a:t>
            </a:r>
          </a:p>
          <a:p>
            <a:pPr lvl="1"/>
            <a:r>
              <a:rPr lang="en-US" sz="3200" b="1" dirty="0"/>
              <a:t>Which comparisons </a:t>
            </a:r>
            <a:r>
              <a:rPr lang="en-US" sz="3200" dirty="0"/>
              <a:t>do I want?</a:t>
            </a:r>
          </a:p>
          <a:p>
            <a:pPr lvl="1"/>
            <a:r>
              <a:rPr lang="en-US" sz="3200" dirty="0"/>
              <a:t>Maximize </a:t>
            </a:r>
            <a:r>
              <a:rPr lang="en-US" sz="3200" b="1" dirty="0"/>
              <a:t>data-ink </a:t>
            </a:r>
            <a:r>
              <a:rPr lang="en-US" sz="3200" dirty="0"/>
              <a:t>(within reason).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562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Today: visualization principles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63868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Some data visualization principles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31207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72C2-89DD-46EF-93BF-9EB3821F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B959-D62C-4C5E-B94E-294DC4AB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exploration, data analysis ←</a:t>
            </a:r>
          </a:p>
          <a:p>
            <a:r>
              <a:rPr lang="en-US" dirty="0"/>
              <a:t>For communication</a:t>
            </a:r>
          </a:p>
          <a:p>
            <a:r>
              <a:rPr lang="en-US" dirty="0"/>
              <a:t>For entertainment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70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9CFB-8AF9-9C4A-952F-812304A9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en-US" dirty="0"/>
              <a:t>Anscombe’s quartet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124949B-B378-EF40-9BE8-9B6E72188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6000" cy="587711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CC38C1-4EEF-CE41-8B24-4A17EDA7FC36}"/>
              </a:ext>
            </a:extLst>
          </p:cNvPr>
          <p:cNvSpPr/>
          <p:nvPr/>
        </p:nvSpPr>
        <p:spPr>
          <a:xfrm>
            <a:off x="6096000" y="5507780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Source: Healy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0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91C41122784458FEA7C846BE4C604" ma:contentTypeVersion="7" ma:contentTypeDescription="Create a new document." ma:contentTypeScope="" ma:versionID="26a54cb8190cf397c4d36c11cb64c865">
  <xsd:schema xmlns:xsd="http://www.w3.org/2001/XMLSchema" xmlns:xs="http://www.w3.org/2001/XMLSchema" xmlns:p="http://schemas.microsoft.com/office/2006/metadata/properties" xmlns:ns2="376e358b-7748-424b-88cd-7ea9e65fc930" targetNamespace="http://schemas.microsoft.com/office/2006/metadata/properties" ma:root="true" ma:fieldsID="97e864662061dac1e25953d247042dee" ns2:_="">
    <xsd:import namespace="376e358b-7748-424b-88cd-7ea9e65fc9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6e358b-7748-424b-88cd-7ea9e65fc9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1616BE-D7B7-44A5-A4C4-3B7C71E9080F}"/>
</file>

<file path=customXml/itemProps2.xml><?xml version="1.0" encoding="utf-8"?>
<ds:datastoreItem xmlns:ds="http://schemas.openxmlformats.org/officeDocument/2006/customXml" ds:itemID="{0EFE0A5C-9604-4B3E-8F9E-98072B6B9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473D4E-B70B-4136-B747-E79AAA180FB8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5032e021-b0cf-43e6-828a-5b682824f23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ef284efa-1316-4307-b1a8-b157427e423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1042</Words>
  <Application>Microsoft Macintosh PowerPoint</Application>
  <PresentationFormat>Widescreen</PresentationFormat>
  <Paragraphs>174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PowerPoint Presentation</vt:lpstr>
      <vt:lpstr>This week</vt:lpstr>
      <vt:lpstr>Reading materials for this week</vt:lpstr>
      <vt:lpstr>Assignments this week</vt:lpstr>
      <vt:lpstr>John Tukey (1915 – 2000)</vt:lpstr>
      <vt:lpstr>Today: visualization principles</vt:lpstr>
      <vt:lpstr>Some data visualization principles</vt:lpstr>
      <vt:lpstr>Data visualization</vt:lpstr>
      <vt:lpstr>Anscombe’s quartet</vt:lpstr>
      <vt:lpstr>PowerPoint Presentation</vt:lpstr>
      <vt:lpstr>Graphics for data analysis</vt:lpstr>
      <vt:lpstr>Plotting the right 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pictures that help analyze data</vt:lpstr>
      <vt:lpstr>Grammar of graphics (Wickham version)</vt:lpstr>
      <vt:lpstr>Grammar of graphics (Wickham version)</vt:lpstr>
      <vt:lpstr>Example data set: cars</vt:lpstr>
      <vt:lpstr>ggplot(data = mpg) +    geom_point(mapping = aes(x = displ, y = hwy,                             color = class))</vt:lpstr>
      <vt:lpstr>ggplot(data = mpg) +    geom_point(mapping = aes(x = displ, y = hwy,                             color = class))</vt:lpstr>
      <vt:lpstr>Facets</vt:lpstr>
      <vt:lpstr>Transformation (stats)</vt:lpstr>
      <vt:lpstr>What should I choose?</vt:lpstr>
      <vt:lpstr>PowerPoint Presentation</vt:lpstr>
      <vt:lpstr>Color: hue-saturation-brightness (HSB)</vt:lpstr>
      <vt:lpstr>Mackinlay’s  ranking of  encodings</vt:lpstr>
      <vt:lpstr>Gestalt principles of relatedness</vt:lpstr>
      <vt:lpstr>PowerPoint Presentation</vt:lpstr>
      <vt:lpstr>Some (distilled) principles from Tufte</vt:lpstr>
      <vt:lpstr>PowerPoint Presentation</vt:lpstr>
      <vt:lpstr>Nightingale Rose / Coxcomb chart</vt:lpstr>
      <vt:lpstr>PowerPoint Presentation</vt:lpstr>
      <vt:lpstr>PowerPoint Presentation</vt:lpstr>
      <vt:lpstr>PowerPoint Presentation</vt:lpstr>
      <vt:lpstr>PowerPoint Presentation</vt:lpstr>
      <vt:lpstr>ggplot(quakes, aes(factor(mag), stations)) +   theme_tufte() +   geom_tufteboxplot(outlier.colour = "transparent") +   theme(axis.title = element_blank())</vt:lpstr>
      <vt:lpstr>Tufte wisdom</vt:lpstr>
      <vt:lpstr>Some practice</vt:lpstr>
      <vt:lpstr>Answer these questions: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Arkansas COVID-19 dashboard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Oberski, D.L. (Daniel)</cp:lastModifiedBy>
  <cp:revision>32</cp:revision>
  <dcterms:created xsi:type="dcterms:W3CDTF">2020-03-31T13:53:26Z</dcterms:created>
  <dcterms:modified xsi:type="dcterms:W3CDTF">2020-09-28T09:19:02Z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0x0101003FD91C41122784458FEA7C846BE4C604</vt:lpwstr>
  </property>
</Properties>
</file>